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74" r:id="rId4"/>
    <p:sldId id="275" r:id="rId5"/>
    <p:sldId id="257" r:id="rId6"/>
    <p:sldId id="273" r:id="rId7"/>
    <p:sldId id="267" r:id="rId8"/>
    <p:sldId id="258" r:id="rId9"/>
    <p:sldId id="268" r:id="rId10"/>
    <p:sldId id="269" r:id="rId11"/>
    <p:sldId id="270" r:id="rId12"/>
    <p:sldId id="271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xd25" initials="t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0670" y="0"/>
            <a:ext cx="429133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156845"/>
            <a:ext cx="2721610" cy="701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855" y="97790"/>
            <a:ext cx="3597275" cy="819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6125" y="2445385"/>
            <a:ext cx="70923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SEER</a:t>
            </a:r>
            <a:r>
              <a:rPr lang="zh-CN" altLang="en-US" sz="32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：</a:t>
            </a:r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Transformer-based Robust Time Series Forecasting via Automated Patch Enhancement and Replacement</a:t>
            </a:r>
            <a:endParaRPr lang="en-US" altLang="zh-CN" sz="3200"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20335" y="5829300"/>
            <a:ext cx="2618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汇报人：沈天恩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2025.1.12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9340"/>
            <a:ext cx="8034655" cy="3359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0980"/>
            <a:ext cx="8034655" cy="3441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4840" y="792480"/>
            <a:ext cx="1073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94395" y="792480"/>
            <a:ext cx="347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实验：设置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+ 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主结果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+ 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鲁棒性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8210" y="2018030"/>
            <a:ext cx="55537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9个基准：ETT(4子集)、Weather、Exchange、Electricity、</a:t>
            </a:r>
            <a:r>
              <a:rPr lang="zh-CN" altLang="en-US"/>
              <a:t>Solar、Traffic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预测长度：</a:t>
            </a:r>
            <a:r>
              <a:rPr lang="en-US" altLang="zh-CN"/>
              <a:t>F ∈ {96,192,336,720}</a:t>
            </a:r>
            <a:r>
              <a:rPr lang="zh-CN" altLang="en-US"/>
              <a:t>；</a:t>
            </a:r>
            <a:r>
              <a:rPr lang="en-US" altLang="zh-CN"/>
              <a:t>look-back=96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指标：</a:t>
            </a:r>
            <a:r>
              <a:rPr lang="en-US" altLang="zh-CN"/>
              <a:t>MSE / MAE</a:t>
            </a:r>
            <a:r>
              <a:rPr lang="zh-CN" altLang="en-US"/>
              <a:t>；基线含</a:t>
            </a:r>
            <a:r>
              <a:rPr lang="en-US" altLang="zh-CN"/>
              <a:t>DUET</a:t>
            </a:r>
            <a:r>
              <a:rPr lang="zh-CN" altLang="en-US"/>
              <a:t>、</a:t>
            </a:r>
            <a:r>
              <a:rPr lang="en-US" altLang="zh-CN"/>
              <a:t>TimeKAN</a:t>
            </a:r>
            <a:r>
              <a:rPr lang="zh-CN" altLang="en-US"/>
              <a:t>、</a:t>
            </a:r>
            <a:r>
              <a:rPr lang="en-US" altLang="zh-CN"/>
              <a:t>xPatch</a:t>
            </a:r>
            <a:r>
              <a:rPr lang="zh-CN" altLang="en-US"/>
              <a:t>、</a:t>
            </a:r>
            <a:r>
              <a:rPr lang="en-US" altLang="zh-CN"/>
              <a:t>TimePro…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33120" y="1489075"/>
            <a:ext cx="322262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实验设置</a:t>
            </a:r>
            <a:endParaRPr lang="zh-CN" altLang="en-US" sz="2400" b="1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730" y="1200785"/>
            <a:ext cx="4813300" cy="37826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93750" y="5134610"/>
            <a:ext cx="531558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/>
              <a:t>33/45 </a:t>
            </a:r>
            <a:r>
              <a:rPr lang="zh-CN" altLang="en-US"/>
              <a:t>个</a:t>
            </a:r>
            <a:r>
              <a:rPr lang="en-US" altLang="zh-CN"/>
              <a:t>MSE</a:t>
            </a:r>
            <a:r>
              <a:rPr lang="zh-CN" altLang="en-US"/>
              <a:t>设置第一，</a:t>
            </a:r>
            <a:r>
              <a:rPr lang="en-US" altLang="zh-CN"/>
              <a:t>42/45 </a:t>
            </a:r>
            <a:r>
              <a:rPr lang="zh-CN" altLang="en-US"/>
              <a:t>个</a:t>
            </a:r>
            <a:r>
              <a:rPr lang="en-US" altLang="zh-CN"/>
              <a:t>MAE</a:t>
            </a:r>
            <a:r>
              <a:rPr lang="zh-CN" altLang="en-US"/>
              <a:t>设置第一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相比第二名</a:t>
            </a:r>
            <a:r>
              <a:rPr lang="en-US" altLang="zh-CN"/>
              <a:t>DUET</a:t>
            </a:r>
            <a:r>
              <a:rPr lang="zh-CN" altLang="en-US"/>
              <a:t>：</a:t>
            </a:r>
            <a:r>
              <a:rPr lang="en-US" altLang="zh-CN"/>
              <a:t>MSE </a:t>
            </a:r>
            <a:r>
              <a:rPr lang="en-US" altLang="en-US"/>
              <a:t>↓</a:t>
            </a:r>
            <a:r>
              <a:rPr lang="en-US" altLang="zh-CN"/>
              <a:t>4.2%</a:t>
            </a:r>
            <a:r>
              <a:rPr lang="zh-CN" altLang="en-US"/>
              <a:t>，</a:t>
            </a:r>
            <a:r>
              <a:rPr lang="en-US" altLang="zh-CN"/>
              <a:t>MAE </a:t>
            </a:r>
            <a:r>
              <a:rPr lang="en-US" altLang="en-US"/>
              <a:t>↓</a:t>
            </a:r>
            <a:r>
              <a:rPr lang="en-US" altLang="zh-CN"/>
              <a:t>3.5%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93750" y="4476115"/>
            <a:ext cx="322262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主结果</a:t>
            </a:r>
            <a:endParaRPr lang="zh-CN" altLang="en-US" sz="2400" b="1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 l="2426" t="4175" r="2875" b="3535"/>
          <a:stretch>
            <a:fillRect/>
          </a:stretch>
        </p:blipFill>
        <p:spPr>
          <a:xfrm>
            <a:off x="7286625" y="4961890"/>
            <a:ext cx="4545330" cy="1845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3" grpId="1"/>
      <p:bldP spid="2" grpId="1"/>
      <p:bldP spid="17" grpId="0"/>
      <p:bldP spid="1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1985" y="792480"/>
            <a:ext cx="1056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11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94395" y="792480"/>
            <a:ext cx="347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消融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+ 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超参敏感性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+ 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总结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8210" y="2018030"/>
            <a:ext cx="55537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去掉</a:t>
            </a:r>
            <a:r>
              <a:rPr lang="en-US" altLang="zh-CN"/>
              <a:t>MoE / Token Filter / Feature Reduction / Replace Token </a:t>
            </a:r>
            <a:r>
              <a:rPr lang="zh-CN" altLang="en-US"/>
              <a:t>都会掉点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Replace Token </a:t>
            </a:r>
            <a:r>
              <a:rPr lang="zh-CN" altLang="en-US"/>
              <a:t>对</a:t>
            </a:r>
            <a:r>
              <a:rPr lang="en-US" altLang="zh-CN"/>
              <a:t>“</a:t>
            </a:r>
            <a:r>
              <a:rPr lang="zh-CN" altLang="en-US"/>
              <a:t>补语义缺口</a:t>
            </a:r>
            <a:r>
              <a:rPr lang="en-US" altLang="zh-CN"/>
              <a:t>”</a:t>
            </a:r>
            <a:r>
              <a:rPr lang="zh-CN" altLang="en-US"/>
              <a:t>尤关键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28040" y="1489075"/>
            <a:ext cx="322262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消融</a:t>
            </a:r>
            <a:endParaRPr lang="zh-CN" altLang="en-US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793750" y="4406900"/>
            <a:ext cx="5315585" cy="1476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/>
              <a:t>patch_len 16</a:t>
            </a:r>
            <a:r>
              <a:rPr lang="zh-CN" altLang="en-US"/>
              <a:t>或</a:t>
            </a:r>
            <a:r>
              <a:rPr lang="en-US" altLang="zh-CN"/>
              <a:t>24</a:t>
            </a:r>
            <a:r>
              <a:rPr lang="zh-CN" altLang="en-US"/>
              <a:t>最好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scaling ratio 0.5</a:t>
            </a:r>
            <a:r>
              <a:rPr lang="zh-CN" altLang="en-US"/>
              <a:t>或</a:t>
            </a:r>
            <a:r>
              <a:rPr lang="en-US" altLang="zh-CN"/>
              <a:t>0.75</a:t>
            </a:r>
            <a:r>
              <a:rPr lang="zh-CN" altLang="en-US"/>
              <a:t>最好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score threshold </a:t>
            </a:r>
            <a:r>
              <a:rPr lang="zh-CN" altLang="en-US"/>
              <a:t>非</a:t>
            </a:r>
            <a:r>
              <a:rPr lang="en-US" altLang="zh-CN"/>
              <a:t>0</a:t>
            </a:r>
            <a:r>
              <a:rPr lang="zh-CN" altLang="en-US"/>
              <a:t>更好（丢弃部分负</a:t>
            </a:r>
            <a:r>
              <a:rPr lang="en-US" altLang="zh-CN"/>
              <a:t>token</a:t>
            </a:r>
            <a:r>
              <a:rPr lang="zh-CN" altLang="en-US"/>
              <a:t>有益）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93750" y="3748405"/>
            <a:ext cx="322262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敏感性</a:t>
            </a:r>
            <a:endParaRPr lang="zh-CN" altLang="en-US" sz="2400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535" y="1696085"/>
            <a:ext cx="4966970" cy="17329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880" y="3964305"/>
            <a:ext cx="6206490" cy="1808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3" grpId="1"/>
      <p:bldP spid="2" grpId="1"/>
      <p:bldP spid="17" grpId="0"/>
      <p:bldP spid="1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0670" y="0"/>
            <a:ext cx="429133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156845"/>
            <a:ext cx="2721610" cy="701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855" y="97790"/>
            <a:ext cx="3597275" cy="819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12950" y="2704465"/>
            <a:ext cx="36690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6000"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感谢聆听！</a:t>
            </a:r>
            <a:endParaRPr lang="zh-CN" sz="6000"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20335" y="5829300"/>
            <a:ext cx="2618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汇报人：沈天恩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汇报时间：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2025.1.12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9340"/>
            <a:ext cx="8034655" cy="3359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0980"/>
            <a:ext cx="8034655" cy="3441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90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28000" y="793750"/>
            <a:ext cx="3837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什么是时间序列（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Time Series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en-US" altLang="zh-CN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3" name="î$ľiḑê"/>
          <p:cNvSpPr/>
          <p:nvPr/>
        </p:nvSpPr>
        <p:spPr>
          <a:xfrm>
            <a:off x="198523" y="1242697"/>
            <a:ext cx="11571378" cy="939799"/>
          </a:xfrm>
          <a:prstGeom prst="roundRect">
            <a:avLst>
              <a:gd name="adj" fmla="val 3005"/>
            </a:avLst>
          </a:prstGeom>
          <a:solidFill>
            <a:schemeClr val="bg1"/>
          </a:solidFill>
          <a:ln>
            <a:noFill/>
          </a:ln>
          <a:effectLst>
            <a:outerShdw blurRad="25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179" y="2307214"/>
            <a:ext cx="9749642" cy="4503791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040" y="1261236"/>
            <a:ext cx="5168900" cy="939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629" y="1239588"/>
            <a:ext cx="6097978" cy="858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时间序列数据指按时间顺序记录的数据，</a:t>
            </a:r>
            <a:r>
              <a:rPr lang="zh-CN" altLang="en-US" sz="18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遍布日常生活和工业生产的方方面面</a:t>
            </a:r>
            <a:endParaRPr lang="en-US" altLang="zh-CN" sz="18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90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43370" y="793750"/>
            <a:ext cx="5322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Patch</a:t>
            </a:r>
            <a:endParaRPr 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694" y="1472485"/>
            <a:ext cx="7035635" cy="4926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90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97085" y="793750"/>
            <a:ext cx="2268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Patch </a:t>
            </a:r>
            <a:endParaRPr lang="en-US" altLang="zh-CN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570" y="1269926"/>
            <a:ext cx="7565719" cy="1236992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666" y="2601703"/>
            <a:ext cx="10160673" cy="1260579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939" y="3737610"/>
            <a:ext cx="7407310" cy="2870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90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97085" y="793750"/>
            <a:ext cx="2268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创新动机与核心挑战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endParaRPr lang="en-US" altLang="zh-CN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990" y="2364740"/>
            <a:ext cx="766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缺失、分布漂移、异常、白噪声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6900" y="1835785"/>
            <a:ext cx="543369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真实采集常见</a:t>
            </a:r>
            <a:endParaRPr lang="zh-CN" altLang="en-US" sz="2400" b="1"/>
          </a:p>
        </p:txBody>
      </p:sp>
      <p:sp>
        <p:nvSpPr>
          <p:cNvPr id="13" name="文本框 12"/>
          <p:cNvSpPr txBox="1"/>
          <p:nvPr/>
        </p:nvSpPr>
        <p:spPr>
          <a:xfrm>
            <a:off x="596900" y="3622675"/>
            <a:ext cx="583374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/>
              <a:t>Patching</a:t>
            </a:r>
            <a:r>
              <a:rPr lang="zh-CN" altLang="en-US" sz="2400" b="1"/>
              <a:t>虽强，但不是所有</a:t>
            </a:r>
            <a:r>
              <a:rPr lang="en-US" altLang="zh-CN" sz="2400" b="1"/>
              <a:t>patch</a:t>
            </a:r>
            <a:r>
              <a:rPr lang="zh-CN" altLang="en-US" sz="2400" b="1"/>
              <a:t>都含有效预测信息</a:t>
            </a:r>
            <a:endParaRPr lang="zh-CN" altLang="en-US" sz="2400" b="1"/>
          </a:p>
        </p:txBody>
      </p:sp>
      <p:sp>
        <p:nvSpPr>
          <p:cNvPr id="14" name="文本框 13"/>
          <p:cNvSpPr txBox="1"/>
          <p:nvPr/>
        </p:nvSpPr>
        <p:spPr>
          <a:xfrm>
            <a:off x="681990" y="4679315"/>
            <a:ext cx="1050544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一些</a:t>
            </a:r>
            <a:r>
              <a:rPr lang="en-US" altLang="zh-CN"/>
              <a:t>patch</a:t>
            </a:r>
            <a:r>
              <a:rPr lang="zh-CN" altLang="en-US"/>
              <a:t>甚至会负向影响预测</a:t>
            </a:r>
            <a:r>
              <a:rPr lang="en-US" altLang="zh-CN"/>
              <a:t> </a:t>
            </a:r>
            <a:r>
              <a:rPr lang="en-US" altLang="en-US"/>
              <a:t>→</a:t>
            </a:r>
            <a:r>
              <a:rPr lang="en-US" altLang="zh-CN"/>
              <a:t> </a:t>
            </a:r>
            <a:r>
              <a:rPr lang="zh-CN" altLang="en-US"/>
              <a:t>性能退化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820" y="1783080"/>
            <a:ext cx="5135880" cy="3689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2" grpId="1"/>
      <p:bldP spid="11" grpId="1"/>
      <p:bldP spid="13" grpId="0"/>
      <p:bldP spid="14" grpId="0"/>
      <p:bldP spid="13" grpId="1"/>
      <p:bldP spid="1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906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97085" y="793750"/>
            <a:ext cx="2268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SEER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总体架构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990" y="2364740"/>
            <a:ext cx="3834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MoE增强patch表征；channel-adaptive机制得到series-wise表征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6900" y="1835785"/>
            <a:ext cx="5433695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模块</a:t>
            </a:r>
            <a:r>
              <a:rPr lang="en-US" altLang="zh-CN" sz="2400" b="1"/>
              <a:t>1</a:t>
            </a:r>
            <a:r>
              <a:rPr lang="zh-CN" altLang="en-US" sz="2400" b="1"/>
              <a:t>：</a:t>
            </a:r>
            <a:r>
              <a:rPr lang="en-US" altLang="zh-CN" sz="2400" b="1"/>
              <a:t>Augmented Embedding Module</a:t>
            </a:r>
            <a:endParaRPr lang="en-US" altLang="zh-CN" sz="2400" b="1"/>
          </a:p>
        </p:txBody>
      </p:sp>
      <p:sp>
        <p:nvSpPr>
          <p:cNvPr id="13" name="文本框 12"/>
          <p:cNvSpPr txBox="1"/>
          <p:nvPr/>
        </p:nvSpPr>
        <p:spPr>
          <a:xfrm>
            <a:off x="596900" y="3622675"/>
            <a:ext cx="4169410" cy="470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模块</a:t>
            </a:r>
            <a:r>
              <a:rPr lang="en-US" altLang="zh-CN" sz="2400" b="1"/>
              <a:t>2</a:t>
            </a:r>
            <a:r>
              <a:rPr lang="zh-CN" altLang="en-US" sz="2400" b="1"/>
              <a:t>：</a:t>
            </a:r>
            <a:r>
              <a:rPr lang="en-US" altLang="zh-CN" sz="2400" b="1"/>
              <a:t>Learnable Patch Replacement Module</a:t>
            </a:r>
            <a:endParaRPr lang="en-US" altLang="zh-CN" sz="2400" b="1"/>
          </a:p>
        </p:txBody>
      </p:sp>
      <p:sp>
        <p:nvSpPr>
          <p:cNvPr id="14" name="文本框 13"/>
          <p:cNvSpPr txBox="1"/>
          <p:nvPr/>
        </p:nvSpPr>
        <p:spPr>
          <a:xfrm>
            <a:off x="681990" y="4679315"/>
            <a:ext cx="400177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打分过滤坏</a:t>
            </a:r>
            <a:r>
              <a:rPr lang="en-US" altLang="zh-CN"/>
              <a:t>token </a:t>
            </a:r>
            <a:r>
              <a:rPr lang="en-US" altLang="en-US"/>
              <a:t>→</a:t>
            </a:r>
            <a:r>
              <a:rPr lang="en-US" altLang="zh-CN"/>
              <a:t> masked attention </a:t>
            </a:r>
            <a:r>
              <a:rPr lang="en-US" altLang="en-US"/>
              <a:t>→</a:t>
            </a:r>
            <a:r>
              <a:rPr lang="en-US" altLang="zh-CN"/>
              <a:t> series-wise token</a:t>
            </a:r>
            <a:r>
              <a:rPr lang="zh-CN" altLang="en-US"/>
              <a:t>补全</a:t>
            </a:r>
            <a:r>
              <a:rPr lang="en-US" altLang="zh-CN"/>
              <a:t> + </a:t>
            </a:r>
            <a:r>
              <a:rPr lang="zh-CN" altLang="en-US"/>
              <a:t>降维预测头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675" y="1590675"/>
            <a:ext cx="7268845" cy="448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2" grpId="1"/>
      <p:bldP spid="11" grpId="1"/>
      <p:bldP spid="13" grpId="0"/>
      <p:bldP spid="14" grpId="0"/>
      <p:bldP spid="13" grpId="1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86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7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8595" y="792480"/>
            <a:ext cx="6697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模块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Augmented Embedding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Patch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增强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+ Series token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原型）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59840" y="4479290"/>
            <a:ext cx="980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Patch-wise</a:t>
            </a:r>
            <a:r>
              <a:rPr lang="zh-CN" altLang="en-US"/>
              <a:t>增强：</a:t>
            </a:r>
            <a:r>
              <a:rPr lang="en-US" altLang="zh-CN"/>
              <a:t>MoE + Router</a:t>
            </a:r>
            <a:r>
              <a:rPr lang="zh-CN" altLang="en-US"/>
              <a:t>，把相似模式</a:t>
            </a:r>
            <a:r>
              <a:rPr lang="en-US" altLang="zh-CN"/>
              <a:t>patch</a:t>
            </a:r>
            <a:r>
              <a:rPr lang="zh-CN" altLang="en-US"/>
              <a:t>路由到不同专家空间（更丰富的线性表征）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590" y="1387475"/>
            <a:ext cx="8196580" cy="28644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56030" y="5231130"/>
            <a:ext cx="9599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Series-wise</a:t>
            </a:r>
            <a:r>
              <a:rPr lang="zh-CN" altLang="en-US"/>
              <a:t>原型：对各通道嵌入做聚合，得到全局</a:t>
            </a:r>
            <a:r>
              <a:rPr lang="en-US" altLang="zh-CN"/>
              <a:t>prototype</a:t>
            </a:r>
            <a:r>
              <a:rPr lang="zh-CN" altLang="en-US"/>
              <a:t>，再扩展为每通道的</a:t>
            </a:r>
            <a:r>
              <a:rPr lang="en-US" altLang="zh-CN"/>
              <a:t>series-wise prototypes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45870" y="6174740"/>
            <a:ext cx="9282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输出：增强后的patch tokens + 可用于替换的</a:t>
            </a:r>
            <a:r>
              <a:rPr lang="zh-CN" altLang="en-US"/>
              <a:t>series-wise prototypes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86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8595" y="792480"/>
            <a:ext cx="6697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模块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2-1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Automated Token Filter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（自动筛坏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patch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42720" y="4761230"/>
            <a:ext cx="980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对每个</a:t>
            </a:r>
            <a:r>
              <a:rPr lang="en-US" altLang="zh-CN"/>
              <a:t>patch token</a:t>
            </a:r>
            <a:r>
              <a:rPr lang="zh-CN" altLang="en-US"/>
              <a:t>打分：</a:t>
            </a:r>
            <a:r>
              <a:rPr lang="en-US" altLang="zh-CN"/>
              <a:t>scores = sigmoid(linear(X))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438910" y="5429250"/>
            <a:ext cx="959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阈值化得到保留</a:t>
            </a:r>
            <a:r>
              <a:rPr lang="en-US" altLang="zh-CN"/>
              <a:t>/</a:t>
            </a:r>
            <a:r>
              <a:rPr lang="zh-CN" altLang="en-US"/>
              <a:t>过滤指示</a:t>
            </a:r>
            <a:r>
              <a:rPr lang="en-US" altLang="zh-CN"/>
              <a:t> I = (scores &gt; τ)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65" y="1294130"/>
            <a:ext cx="5598795" cy="28759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120" y="1289685"/>
            <a:ext cx="2486025" cy="4982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793750"/>
            <a:ext cx="9411335" cy="367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97790"/>
            <a:ext cx="2354580" cy="606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85" y="97790"/>
            <a:ext cx="2776855" cy="633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2422525" cy="36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40" y="792480"/>
            <a:ext cx="86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9 / 12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61640" y="792480"/>
            <a:ext cx="9004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模块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2-2</a:t>
            </a:r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en-US" altLang="zh-CN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Masked Attention + Replaced Flatten Head</a:t>
            </a:r>
            <a:endParaRPr lang="zh-CN" altLang="en-US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19910" y="3755390"/>
            <a:ext cx="980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Masked Self-Attention：由指示矩阵生成mask，隔离与坏</a:t>
            </a:r>
            <a:r>
              <a:rPr lang="zh-CN" altLang="en-US"/>
              <a:t>token的交互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19910" y="4423410"/>
            <a:ext cx="959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拼接 series-wise prototypes 与 patch tokens → 通过</a:t>
            </a:r>
            <a:r>
              <a:rPr lang="zh-CN" altLang="en-US"/>
              <a:t>masked attention得到融合特征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23720" y="5086985"/>
            <a:ext cx="9282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/>
              <a:t>Replace Token：用</a:t>
            </a:r>
            <a:r>
              <a:rPr lang="zh-CN" altLang="en-US"/>
              <a:t> refined series-wise token 替换所有被过滤token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345" y="1387475"/>
            <a:ext cx="3834130" cy="2076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5" y="1423670"/>
            <a:ext cx="7207250" cy="18427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19275" y="5751195"/>
            <a:ext cx="8425180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800"/>
              <a:t>Feature Reduction：降维压缩信息，再Flatten + Linear预测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1532</Words>
  <Application>WPS 演示</Application>
  <PresentationFormat>宽屏</PresentationFormat>
  <Paragraphs>114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楷体</vt:lpstr>
      <vt:lpstr>Times New Roman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肖岂源</dc:creator>
  <cp:lastModifiedBy>沈天恩</cp:lastModifiedBy>
  <cp:revision>15</cp:revision>
  <dcterms:created xsi:type="dcterms:W3CDTF">2023-08-09T12:44:00Z</dcterms:created>
  <dcterms:modified xsi:type="dcterms:W3CDTF">2026-01-11T12:30:17Z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59BC4451DD454A89B2822D9E3A1A2B9E_13</vt:lpwstr>
  </property>
</Properties>
</file>